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1" r:id="rId3"/>
    <p:sldId id="292" r:id="rId4"/>
    <p:sldId id="287" r:id="rId5"/>
    <p:sldId id="289" r:id="rId6"/>
    <p:sldId id="288" r:id="rId7"/>
    <p:sldId id="290" r:id="rId8"/>
    <p:sldId id="295" r:id="rId9"/>
    <p:sldId id="256" r:id="rId10"/>
    <p:sldId id="260" r:id="rId11"/>
    <p:sldId id="265" r:id="rId12"/>
    <p:sldId id="263" r:id="rId13"/>
    <p:sldId id="264" r:id="rId14"/>
    <p:sldId id="262" r:id="rId15"/>
    <p:sldId id="258" r:id="rId16"/>
    <p:sldId id="259" r:id="rId17"/>
    <p:sldId id="266" r:id="rId18"/>
    <p:sldId id="267" r:id="rId19"/>
    <p:sldId id="270" r:id="rId20"/>
    <p:sldId id="269" r:id="rId21"/>
    <p:sldId id="268" r:id="rId22"/>
    <p:sldId id="271" r:id="rId23"/>
    <p:sldId id="272" r:id="rId24"/>
    <p:sldId id="273" r:id="rId25"/>
    <p:sldId id="274" r:id="rId26"/>
    <p:sldId id="297" r:id="rId27"/>
    <p:sldId id="275" r:id="rId28"/>
    <p:sldId id="276" r:id="rId29"/>
    <p:sldId id="298" r:id="rId30"/>
    <p:sldId id="300" r:id="rId31"/>
    <p:sldId id="277" r:id="rId32"/>
    <p:sldId id="286" r:id="rId33"/>
    <p:sldId id="283" r:id="rId34"/>
    <p:sldId id="280" r:id="rId35"/>
    <p:sldId id="284" r:id="rId36"/>
    <p:sldId id="285" r:id="rId37"/>
    <p:sldId id="282" r:id="rId38"/>
    <p:sldId id="281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7edcc87586a83264e7df16fe60e21af032bce9d99e3646c1e9bc104fd177d4b::" providerId="AD" clId="Web-{81A055F8-D3B6-4A95-B8C1-7D7115B79829}"/>
    <pc:docChg chg="modSld">
      <pc:chgData name="Guest User" userId="S::urn:spo:anon#57edcc87586a83264e7df16fe60e21af032bce9d99e3646c1e9bc104fd177d4b::" providerId="AD" clId="Web-{81A055F8-D3B6-4A95-B8C1-7D7115B79829}" dt="2019-04-12T08:38:32.829" v="0" actId="1076"/>
      <pc:docMkLst>
        <pc:docMk/>
      </pc:docMkLst>
      <pc:sldChg chg="modSp">
        <pc:chgData name="Guest User" userId="S::urn:spo:anon#57edcc87586a83264e7df16fe60e21af032bce9d99e3646c1e9bc104fd177d4b::" providerId="AD" clId="Web-{81A055F8-D3B6-4A95-B8C1-7D7115B79829}" dt="2019-04-12T08:38:32.829" v="0" actId="1076"/>
        <pc:sldMkLst>
          <pc:docMk/>
          <pc:sldMk cId="0" sldId="293"/>
        </pc:sldMkLst>
        <pc:picChg chg="mod">
          <ac:chgData name="Guest User" userId="S::urn:spo:anon#57edcc87586a83264e7df16fe60e21af032bce9d99e3646c1e9bc104fd177d4b::" providerId="AD" clId="Web-{81A055F8-D3B6-4A95-B8C1-7D7115B79829}" dt="2019-04-12T08:38:32.829" v="0" actId="1076"/>
          <ac:picMkLst>
            <pc:docMk/>
            <pc:sldMk cId="0" sldId="293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61DFA-7DD9-472D-A68F-31EDE4A3E03B}" type="datetimeFigureOut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424E-9D08-4678-B747-DAC1FE1B3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153742a0" TargetMode="External"/><Relationship Id="rId2" Type="http://schemas.openxmlformats.org/officeDocument/2006/relationships/hyperlink" Target="https://www.yourgenome.org/stories/evolution-of-modern-human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nn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8068" y="-4146642"/>
            <a:ext cx="6948194" cy="2219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it means to be alive..a steady state or an equilibrium?</a:t>
            </a:r>
          </a:p>
        </p:txBody>
      </p:sp>
      <p:pic>
        <p:nvPicPr>
          <p:cNvPr id="1026" name="Picture 2" descr="Steady states and chemical equilibria">
            <a:extLst>
              <a:ext uri="{FF2B5EF4-FFF2-40B4-BE49-F238E27FC236}">
                <a16:creationId xmlns:a16="http://schemas.microsoft.com/office/drawing/2014/main" id="{E91B681A-3AC2-45D1-B6FD-E5908020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0" y="3245454"/>
            <a:ext cx="8841800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eason Why Rabbits Show Up in Horror Movies Like Us | Time">
            <a:extLst>
              <a:ext uri="{FF2B5EF4-FFF2-40B4-BE49-F238E27FC236}">
                <a16:creationId xmlns:a16="http://schemas.microsoft.com/office/drawing/2014/main" id="{DE80625F-A704-48F5-AB35-A3E7CED06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16556" r="12500"/>
          <a:stretch/>
        </p:blipFill>
        <p:spPr bwMode="auto">
          <a:xfrm>
            <a:off x="6400800" y="788384"/>
            <a:ext cx="2520000" cy="22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2167" t="31250" r="25622" b="6250"/>
          <a:stretch>
            <a:fillRect/>
          </a:stretch>
        </p:blipFill>
        <p:spPr bwMode="auto">
          <a:xfrm>
            <a:off x="228600" y="762000"/>
            <a:ext cx="5105400" cy="556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0542" t="16667" r="56662" b="28125"/>
          <a:stretch>
            <a:fillRect/>
          </a:stretch>
        </p:blipFill>
        <p:spPr bwMode="auto">
          <a:xfrm>
            <a:off x="5279366" y="1066800"/>
            <a:ext cx="386463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3048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Lipids and Fatty Acids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7613" t="22917" r="25037" b="42708"/>
          <a:stretch>
            <a:fillRect/>
          </a:stretch>
        </p:blipFill>
        <p:spPr bwMode="auto">
          <a:xfrm>
            <a:off x="0" y="1948069"/>
            <a:ext cx="9144000" cy="262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 of Lipids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2255" t="12500" r="35578" b="9375"/>
          <a:stretch>
            <a:fillRect/>
          </a:stretch>
        </p:blipFill>
        <p:spPr bwMode="auto">
          <a:xfrm>
            <a:off x="1627632" y="457200"/>
            <a:ext cx="6144768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Glycerolipids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1625" t="31250" r="34993" b="9375"/>
          <a:stretch>
            <a:fillRect/>
          </a:stretch>
        </p:blipFill>
        <p:spPr bwMode="auto">
          <a:xfrm>
            <a:off x="1600200" y="457200"/>
            <a:ext cx="6400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Sphingolipids</a:t>
            </a: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7795" t="17708" r="61062" b="33574"/>
          <a:stretch>
            <a:fillRect/>
          </a:stretch>
        </p:blipFill>
        <p:spPr bwMode="auto">
          <a:xfrm>
            <a:off x="0" y="533400"/>
            <a:ext cx="3352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Lipids as Blood Group determinants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2895600"/>
            <a:ext cx="6096000" cy="378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3924" t="18750" r="21523" b="13542"/>
          <a:stretch>
            <a:fillRect/>
          </a:stretch>
        </p:blipFill>
        <p:spPr bwMode="auto">
          <a:xfrm>
            <a:off x="990600" y="1219200"/>
            <a:ext cx="449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Lipids in Plasma Membrane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45681" t="22917" r="22694" b="8333"/>
          <a:stretch>
            <a:fillRect/>
          </a:stretch>
        </p:blipFill>
        <p:spPr bwMode="auto">
          <a:xfrm>
            <a:off x="4502727" y="990600"/>
            <a:ext cx="448887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0542" t="22917" r="57247" b="16667"/>
          <a:stretch>
            <a:fillRect/>
          </a:stretch>
        </p:blipFill>
        <p:spPr bwMode="auto">
          <a:xfrm>
            <a:off x="228600" y="1143000"/>
            <a:ext cx="419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Lipids in Plasma Membrane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09800"/>
            <a:ext cx="61912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514600" y="609600"/>
            <a:ext cx="4419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VITAMINS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9792" r="23280" b="6250"/>
          <a:stretch>
            <a:fillRect/>
          </a:stretch>
        </p:blipFill>
        <p:spPr bwMode="auto">
          <a:xfrm>
            <a:off x="381000" y="1066800"/>
            <a:ext cx="8001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79837_or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4014787"/>
            <a:ext cx="7819675" cy="2538413"/>
          </a:xfrm>
          <a:prstGeom prst="rect">
            <a:avLst/>
          </a:prstGeom>
        </p:spPr>
      </p:pic>
      <p:pic>
        <p:nvPicPr>
          <p:cNvPr id="3" name="Picture 2" descr="fi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6980" y="936375"/>
            <a:ext cx="4046220" cy="2949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Steady State </a:t>
            </a:r>
            <a:r>
              <a:rPr lang="en-US" b="1" dirty="0" err="1"/>
              <a:t>vs</a:t>
            </a:r>
            <a:r>
              <a:rPr lang="en-US" b="1" dirty="0"/>
              <a:t> Equilibrium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tamin A vision cyc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209800"/>
            <a:ext cx="5029200" cy="4035779"/>
          </a:xfrm>
          <a:prstGeom prst="rect">
            <a:avLst/>
          </a:prstGeom>
          <a:noFill/>
        </p:spPr>
      </p:pic>
      <p:pic>
        <p:nvPicPr>
          <p:cNvPr id="25602" name="Picture 2" descr="E:\COEP_course work\SLS course\Unit 1 presentations\Part 1\material for NA and Cell lectures\photoreceptor-cells-retina-eye-272141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65089"/>
            <a:ext cx="4343400" cy="319251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vitamin 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6762750" cy="546735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vitamin 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19200"/>
            <a:ext cx="5715000" cy="43434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Image result for vitamin 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6" name="AutoShape 4" descr="Image result for vitamin 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8" name="Picture 6" descr="Image result for vitamin 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0"/>
            <a:ext cx="7315200" cy="3200400"/>
          </a:xfrm>
          <a:prstGeom prst="rect">
            <a:avLst/>
          </a:prstGeom>
          <a:noFill/>
        </p:spPr>
      </p:pic>
      <p:pic>
        <p:nvPicPr>
          <p:cNvPr id="5" name="Picture 4" descr="image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733800"/>
            <a:ext cx="7620000" cy="293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K</a:t>
            </a:r>
          </a:p>
        </p:txBody>
      </p:sp>
      <p:pic>
        <p:nvPicPr>
          <p:cNvPr id="3" name="Picture 2" descr="slide_15.jpg"/>
          <p:cNvPicPr>
            <a:picLocks noChangeAspect="1"/>
          </p:cNvPicPr>
          <p:nvPr/>
        </p:nvPicPr>
        <p:blipFill>
          <a:blip r:embed="rId2" cstate="print"/>
          <a:srcRect l="17500" t="21111" r="4167" b="40857"/>
          <a:stretch>
            <a:fillRect/>
          </a:stretch>
        </p:blipFill>
        <p:spPr>
          <a:xfrm>
            <a:off x="228600" y="838200"/>
            <a:ext cx="6487064" cy="2362200"/>
          </a:xfrm>
          <a:prstGeom prst="rect">
            <a:avLst/>
          </a:prstGeom>
        </p:spPr>
      </p:pic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89" y="4114800"/>
            <a:ext cx="3864011" cy="2452688"/>
          </a:xfrm>
          <a:prstGeom prst="rect">
            <a:avLst/>
          </a:prstGeom>
        </p:spPr>
      </p:pic>
      <p:sp>
        <p:nvSpPr>
          <p:cNvPr id="29698" name="AutoShape 2" descr="Image result for blood clot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190875"/>
            <a:ext cx="45720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8987"/>
            <a:ext cx="9070188" cy="538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 complex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79976_ori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7435" y="914400"/>
            <a:ext cx="3879565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B5</a:t>
            </a:r>
          </a:p>
        </p:txBody>
      </p:sp>
      <p:pic>
        <p:nvPicPr>
          <p:cNvPr id="4" name="Picture 3" descr="b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838200"/>
            <a:ext cx="81280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143000"/>
            <a:ext cx="5776546" cy="496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0824" y="1143000"/>
            <a:ext cx="7129220" cy="512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Steady State </a:t>
            </a:r>
            <a:r>
              <a:rPr lang="en-US" b="1" dirty="0" err="1"/>
              <a:t>vs</a:t>
            </a:r>
            <a:r>
              <a:rPr lang="en-US" b="1" dirty="0"/>
              <a:t> Equilibrium</a:t>
            </a:r>
          </a:p>
        </p:txBody>
      </p:sp>
      <p:pic>
        <p:nvPicPr>
          <p:cNvPr id="3" name="Picture 2" descr="Steady+State+versus+Equilibrium.jpg"/>
          <p:cNvPicPr>
            <a:picLocks noChangeAspect="1"/>
          </p:cNvPicPr>
          <p:nvPr/>
        </p:nvPicPr>
        <p:blipFill>
          <a:blip r:embed="rId2" cstate="print"/>
          <a:srcRect t="17778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py20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219200"/>
            <a:ext cx="4695825" cy="2628900"/>
          </a:xfrm>
          <a:prstGeom prst="rect">
            <a:avLst/>
          </a:prstGeom>
        </p:spPr>
      </p:pic>
      <p:pic>
        <p:nvPicPr>
          <p:cNvPr id="3" name="Picture 2" descr="Purine-nucleus-source-of-atoms-easybiologyclas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041320"/>
            <a:ext cx="3733800" cy="2921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Nucleotide synthesis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17963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6391369931598750cab6dd28fac4b89 -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31" y="1447800"/>
            <a:ext cx="8009769" cy="4800600"/>
          </a:xfrm>
          <a:prstGeom prst="rect">
            <a:avLst/>
          </a:prstGeom>
        </p:spPr>
      </p:pic>
      <p:sp>
        <p:nvSpPr>
          <p:cNvPr id="41986" name="AutoShape 2" descr="Image result for nad nicotinic ac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8" name="AutoShape 4" descr="Image result for nad nicotinic ac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048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Vitamin B3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0"/>
            <a:ext cx="2057400" cy="1761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514600" y="609600"/>
            <a:ext cx="44196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MINERALS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l="4685" t="9375" r="9224" b="11458"/>
          <a:stretch>
            <a:fillRect/>
          </a:stretch>
        </p:blipFill>
        <p:spPr bwMode="auto">
          <a:xfrm>
            <a:off x="152400" y="921657"/>
            <a:ext cx="8534400" cy="441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roles of Micronutrients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Mg</a:t>
            </a:r>
            <a:r>
              <a:rPr lang="en-US" b="1" baseline="30000" dirty="0"/>
              <a:t>2+</a:t>
            </a:r>
            <a:r>
              <a:rPr lang="en-US" b="1" dirty="0"/>
              <a:t>  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791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DNA polymerase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moglobin_t-r_state_ani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703476"/>
            <a:ext cx="3810000" cy="28670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42826" t="19531" r="26976" b="23828"/>
          <a:stretch>
            <a:fillRect/>
          </a:stretch>
        </p:blipFill>
        <p:spPr bwMode="auto">
          <a:xfrm>
            <a:off x="5142924" y="1560600"/>
            <a:ext cx="3072414" cy="32400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Fe</a:t>
            </a:r>
            <a:r>
              <a:rPr lang="en-US" b="1" baseline="30000" dirty="0"/>
              <a:t>2+</a:t>
            </a:r>
            <a:r>
              <a:rPr lang="en-US" b="1" dirty="0"/>
              <a:t> 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5791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Hemoglobin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26085"/>
            <a:ext cx="8534400" cy="518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0" y="304800"/>
            <a:ext cx="6080176" cy="6391275"/>
            <a:chOff x="301574" y="304800"/>
            <a:chExt cx="6080176" cy="6391275"/>
          </a:xfrm>
        </p:grpSpPr>
        <p:pic>
          <p:nvPicPr>
            <p:cNvPr id="3" name="Picture 2" descr="functions-and-food-sources-of-minerals-7-638.jpg"/>
            <p:cNvPicPr>
              <a:picLocks noChangeAspect="1"/>
            </p:cNvPicPr>
            <p:nvPr/>
          </p:nvPicPr>
          <p:blipFill>
            <a:blip r:embed="rId2" cstate="print"/>
            <a:srcRect t="8914"/>
            <a:stretch>
              <a:fillRect/>
            </a:stretch>
          </p:blipFill>
          <p:spPr>
            <a:xfrm>
              <a:off x="301574" y="3581400"/>
              <a:ext cx="6076950" cy="3114675"/>
            </a:xfrm>
            <a:prstGeom prst="rect">
              <a:avLst/>
            </a:prstGeom>
          </p:spPr>
        </p:pic>
        <p:pic>
          <p:nvPicPr>
            <p:cNvPr id="4" name="Picture 3" descr="functions-and-food-sources-of-minerals-12-638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304800"/>
              <a:ext cx="6076950" cy="3419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914400"/>
            <a:ext cx="739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dirty="0"/>
              <a:t>1.  Nelson And Cox, </a:t>
            </a:r>
            <a:r>
              <a:rPr lang="en-US" dirty="0" err="1"/>
              <a:t>Lehninger</a:t>
            </a:r>
            <a:r>
              <a:rPr lang="en-US" dirty="0"/>
              <a:t> Principles of Biochemistry,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2. Bioinformatics: Joel Keizer </a:t>
            </a:r>
          </a:p>
          <a:p>
            <a:pPr marL="342900" indent="-342900"/>
            <a:r>
              <a:rPr lang="en-US" dirty="0"/>
              <a:t>3. Images: Search engine Google.</a:t>
            </a:r>
          </a:p>
          <a:p>
            <a:pPr marL="342900" indent="-342900"/>
            <a:r>
              <a:rPr lang="en-US" dirty="0"/>
              <a:t>4. Harper’s Biochemistry 26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342900" indent="-342900"/>
            <a:r>
              <a:rPr lang="en-US" dirty="0"/>
              <a:t>5. Genes- VIII, </a:t>
            </a:r>
            <a:r>
              <a:rPr lang="en-US" dirty="0" err="1"/>
              <a:t>Lewin</a:t>
            </a:r>
            <a:endParaRPr lang="en-US" dirty="0"/>
          </a:p>
          <a:p>
            <a:pPr marL="342900" indent="-342900"/>
            <a:r>
              <a:rPr lang="en-US" dirty="0"/>
              <a:t>6. Developmental Biology by Gilbert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>
                <a:hlinkClick r:id="rId2"/>
              </a:rPr>
              <a:t>7. https://www.yourgenome.org/stories/evolution-of-modern-humans</a:t>
            </a:r>
            <a:endParaRPr lang="en-US" dirty="0"/>
          </a:p>
          <a:p>
            <a:pPr marL="342900" indent="-342900"/>
            <a:r>
              <a:rPr lang="en-US" dirty="0">
                <a:hlinkClick r:id="rId3"/>
              </a:rPr>
              <a:t>8. https://www.nature.com/articles/153742a0</a:t>
            </a:r>
            <a:endParaRPr lang="en-US" dirty="0"/>
          </a:p>
          <a:p>
            <a:pPr marL="342900" indent="-342900"/>
            <a:r>
              <a:rPr lang="en-US" dirty="0"/>
              <a:t>9.https://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Structural_Biochemistry</a:t>
            </a:r>
            <a:r>
              <a:rPr lang="en-US" dirty="0"/>
              <a:t>/</a:t>
            </a:r>
            <a:r>
              <a:rPr lang="en-US" dirty="0" err="1"/>
              <a:t>Protein_function</a:t>
            </a:r>
            <a:r>
              <a:rPr lang="en-US" dirty="0"/>
              <a:t>/Hemoglobin</a:t>
            </a:r>
          </a:p>
          <a:p>
            <a:pPr marL="342900" indent="-342900"/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acellular+vs+extracellular+ion+concentra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book_cells_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285" y="787730"/>
            <a:ext cx="7771429" cy="5282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Structure of the membrane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ra-and-extracellular-ion-concentrations-for-the-species-primarily-involved-in-th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5722" y="838200"/>
            <a:ext cx="4676078" cy="5325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Transport across membrane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fun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50" y="685800"/>
            <a:ext cx="88773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Channels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Ps_two_classes_r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0" y="749300"/>
            <a:ext cx="7505700" cy="572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Channels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cc7e8c32fce49d4b938d3538b592d5e--good-fats-health-foo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143000"/>
            <a:ext cx="54864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Lipids and Fatty acids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198</Words>
  <Application>Microsoft Office PowerPoint</Application>
  <PresentationFormat>On-screen Show (4:3)</PresentationFormat>
  <Paragraphs>47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 and Membranes</dc:title>
  <dc:creator>Admin</dc:creator>
  <cp:lastModifiedBy>ketaki kamble</cp:lastModifiedBy>
  <cp:revision>82</cp:revision>
  <dcterms:created xsi:type="dcterms:W3CDTF">2018-07-30T05:37:34Z</dcterms:created>
  <dcterms:modified xsi:type="dcterms:W3CDTF">2021-01-19T11:55:06Z</dcterms:modified>
</cp:coreProperties>
</file>